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5"/>
  </p:notesMasterIdLst>
  <p:sldIdLst>
    <p:sldId id="266" r:id="rId2"/>
    <p:sldId id="265" r:id="rId3"/>
    <p:sldId id="262" r:id="rId4"/>
  </p:sldIdLst>
  <p:sldSz cx="9144000" cy="155448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036"/>
    <a:srgbClr val="B7E59F"/>
    <a:srgbClr val="B9E0D8"/>
    <a:srgbClr val="FED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DD67F2-08CF-4AA0-9847-A7A51CCD9921}" v="8" dt="2024-08-13T00:54:47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9"/>
    <p:restoredTop sz="94311" autoAdjust="0"/>
  </p:normalViewPr>
  <p:slideViewPr>
    <p:cSldViewPr snapToGrid="0">
      <p:cViewPr>
        <p:scale>
          <a:sx n="31" d="100"/>
          <a:sy n="31" d="100"/>
        </p:scale>
        <p:origin x="247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755"/>
          </a:xfrm>
          <a:prstGeom prst="rect">
            <a:avLst/>
          </a:prstGeom>
        </p:spPr>
        <p:txBody>
          <a:bodyPr vert="horz" lIns="96606" tIns="48304" rIns="96606" bIns="48304" rtlCol="0"/>
          <a:lstStyle>
            <a:lvl1pPr algn="r">
              <a:defRPr sz="1300"/>
            </a:lvl1pPr>
          </a:lstStyle>
          <a:p>
            <a:fld id="{390ACF53-C501-4BBA-9F2A-245D8BFFDE99}" type="datetimeFigureOut">
              <a:rPr lang="zh-CN" altLang="en-US" smtClean="0"/>
              <a:t>2025/4/21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51100" y="1252538"/>
            <a:ext cx="198755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4" rIns="96606" bIns="4830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606" tIns="48304" rIns="96606" bIns="48304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1" cy="502754"/>
          </a:xfrm>
          <a:prstGeom prst="rect">
            <a:avLst/>
          </a:prstGeom>
        </p:spPr>
        <p:txBody>
          <a:bodyPr vert="horz" lIns="96606" tIns="48304" rIns="96606" bIns="48304" rtlCol="0" anchor="b"/>
          <a:lstStyle>
            <a:lvl1pPr algn="r">
              <a:defRPr sz="1300"/>
            </a:lvl1pPr>
          </a:lstStyle>
          <a:p>
            <a:fld id="{BD86F97C-DD4B-46A6-A860-DDD79FD1B6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84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300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51100" y="1252538"/>
            <a:ext cx="1987550" cy="33813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6F97C-DD4B-46A6-A860-DDD79FD1B64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27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44023"/>
            <a:ext cx="7772400" cy="54118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8164619"/>
            <a:ext cx="6858000" cy="37530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574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706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827617"/>
            <a:ext cx="1971675" cy="13173499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827617"/>
            <a:ext cx="5800725" cy="13173499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062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2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875409"/>
            <a:ext cx="7886700" cy="646620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0402786"/>
            <a:ext cx="7886700" cy="340042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972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138083"/>
            <a:ext cx="3886200" cy="98630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904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27620"/>
            <a:ext cx="7886700" cy="3004609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810636"/>
            <a:ext cx="3868340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5678170"/>
            <a:ext cx="3868340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810636"/>
            <a:ext cx="3887391" cy="18675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5678170"/>
            <a:ext cx="3887391" cy="835173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341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040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78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238167"/>
            <a:ext cx="4629150" cy="110468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830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36320"/>
            <a:ext cx="2949178" cy="3627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238167"/>
            <a:ext cx="4629150" cy="1104688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663440"/>
            <a:ext cx="2949178" cy="86395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7001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27620"/>
            <a:ext cx="788670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138083"/>
            <a:ext cx="788670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3DE5-E1CF-1E46-BAC7-7DBB921AD267}" type="datetimeFigureOut">
              <a:rPr kumimoji="1" lang="zh-CN" altLang="en-US" smtClean="0"/>
              <a:t>2025/4/21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4407730"/>
            <a:ext cx="30861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4407730"/>
            <a:ext cx="205740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A2F-7A11-6141-A3DD-6D597BA42F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1479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288409" y="228206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WEEKLY 4.21-4.25</a:t>
            </a:r>
            <a:endParaRPr kumimoji="1" lang="zh-CN" altLang="en-US" spc="487" dirty="0">
              <a:solidFill>
                <a:schemeClr val="bg1"/>
              </a:solidFill>
              <a:latin typeface="Euclid Circular A" panose="020B0504000000000000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2006348" y="507161"/>
            <a:ext cx="5761099" cy="618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421" b="1" dirty="0">
                <a:solidFill>
                  <a:schemeClr val="tx1">
                    <a:lumMod val="50000"/>
                    <a:lumOff val="50000"/>
                  </a:schemeClr>
                </a:solidFill>
                <a:latin typeface="Euclid Circular A" panose="020B0504000000000000" pitchFamily="34" charset="0"/>
                <a:ea typeface="Euclid Circular A" panose="020B0504000000000000" pitchFamily="34" charset="0"/>
              </a:rPr>
              <a:t>LUNCH MENU</a:t>
            </a:r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Euclid Circular A" panose="020B0504000000000000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64" y="674586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950664"/>
              </p:ext>
            </p:extLst>
          </p:nvPr>
        </p:nvGraphicFramePr>
        <p:xfrm>
          <a:off x="95361" y="1120154"/>
          <a:ext cx="8953277" cy="7962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091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92058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84124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88091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88091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512822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481522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Euclid Circular A" panose="020B0504000000000000" pitchFamily="34" charset="0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554744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DAILY SOUP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Hot and sour soup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SimSun" panose="02010600030101010101" pitchFamily="2" charset="-122"/>
                        </a:rPr>
                        <a:t>酸辣汤</a:t>
                      </a: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tofu soup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韩式嫩豆腐汤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Seaweed and egg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紫菜蛋花汤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6" marR="9526" marT="955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Winter melon and corn soup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冬瓜玉米汤</a:t>
                      </a:r>
                      <a:endParaRPr kumimoji="0" lang="en-US" altLang="zh-CN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Times New Roman"/>
                      </a:endParaRPr>
                    </a:p>
                  </a:txBody>
                  <a:tcPr marL="9526" marR="9526" marT="954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 marL="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 marL="1028700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 marL="15430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 marL="20574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733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algn="ctr"/>
                      <a:r>
                        <a:rPr lang="en-US" altLang="zh-CN" sz="12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Galician broth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2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加利西亚肉汤</a:t>
                      </a:r>
                    </a:p>
                  </a:txBody>
                  <a:tcPr marL="9526" marR="9526" marT="9540" marB="0" anchor="ctr" horzOverflow="overflow"/>
                </a:tc>
                <a:extLst>
                  <a:ext uri="{0D108BD9-81ED-4DB2-BD59-A6C34878D82A}">
                    <a16:rowId xmlns:a16="http://schemas.microsoft.com/office/drawing/2014/main" val="770731103"/>
                  </a:ext>
                </a:extLst>
              </a:tr>
              <a:tr h="1885231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GLOBAL CUISINE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Thai roast pork neck</a:t>
                      </a: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泰式烤猪颈肉 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Butter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黄油时蔬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rice with 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时蔬炒饭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8146" marR="8146" marT="0" marB="0" anchor="ctr" anchorCtr="1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Pulled pork burger</a:t>
                      </a: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手撕猪肉汉堡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Fried potato wedges</a:t>
                      </a: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炸薯角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Yogurt with cabbage</a:t>
                      </a:r>
                    </a:p>
                    <a:p>
                      <a:pPr marL="0" algn="ctr" defTabSz="9144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酸奶卷心菜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 anchorCtr="1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Grilled chicken with tomato and basil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香烤鸡扒配番茄罗勒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Sautéed Chinese cabbage and pepper with butter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黄油菜心彩椒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Boiled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Corn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煮玉米</a:t>
                      </a:r>
                    </a:p>
                    <a:p>
                      <a:pPr algn="ctr" rtl="0" fontAlgn="ctr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Rice 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米饭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Penne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意大利斜切面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Italian tomato sausage basil sauce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意大利番茄鸡肉香肠罗勒酱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Garlic bread</a:t>
                      </a:r>
                    </a:p>
                    <a:p>
                      <a:pPr algn="ctr" defTabSz="1069207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baseline="0" dirty="0">
                          <a:latin typeface="Gill Sans MT" panose="020B0502020104020203" pitchFamily="34" charset="0"/>
                          <a:ea typeface="仿宋" panose="02010609060101010101" pitchFamily="49" charset="-122"/>
                          <a:cs typeface="仿宋"/>
                          <a:sym typeface="仿宋"/>
                        </a:rPr>
                        <a:t> 蒜香面包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Stewed beef</a:t>
                      </a:r>
                      <a:endParaRPr kumimoji="0" lang="zh-CN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rtl="0" eaLnBrk="1" latinLnBrk="0" hangingPunct="1"/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</a:t>
                      </a:r>
                      <a:r>
                        <a:rPr kumimoji="0" lang="zh-CN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马德里烩牛肉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Spanish baked potato</a:t>
                      </a:r>
                      <a:endParaRPr kumimoji="0" lang="zh-CN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rtl="0" eaLnBrk="1" latinLnBrk="0" hangingPunct="1"/>
                      <a:r>
                        <a:rPr kumimoji="0" lang="zh-CN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西班牙焗土豆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Spanish stewed zucchini</a:t>
                      </a:r>
                      <a:endParaRPr kumimoji="0" lang="zh-CN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algn="ctr" rtl="0" eaLnBrk="1" latinLnBrk="0" hangingPunct="1"/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</a:t>
                      </a:r>
                      <a:r>
                        <a:rPr kumimoji="0" lang="zh-CN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西班牙红烩西葫芦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Butter bread</a:t>
                      </a:r>
                    </a:p>
                    <a:p>
                      <a:pPr marL="0" algn="ctr" rtl="0" eaLnBrk="1" latinLnBrk="0" hangingPunct="1"/>
                      <a:r>
                        <a:rPr kumimoji="0" lang="zh-CN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黄油面包</a:t>
                      </a:r>
                      <a:endParaRPr kumimoji="0" lang="zh-CN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978693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ASIAN INFUSION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Teriyaki chicken pieces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照烧鸡块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tomato and potato chips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番茄炒土豆片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  <a:sym typeface="Gill Sans MT"/>
                        </a:rPr>
                        <a:t>Assorted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什锦蔬菜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Fried rice-flour noodles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炒米粉</a:t>
                      </a:r>
                      <a:r>
                        <a:rPr lang="zh-CN" altLang="en-US" sz="1200" b="0" i="0" kern="1200" baseline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200" b="0" i="0" kern="1200" baseline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New</a:t>
                      </a:r>
                      <a:r>
                        <a:rPr lang="zh-CN" altLang="en-US" sz="1200" b="0" i="0" kern="1200" baseline="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zh-CN" sz="1200" b="0" i="0" kern="1200" baseline="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Chuncheon</a:t>
                      </a:r>
                      <a:r>
                        <a:rPr lang="en-US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chicken, Korean style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韩式春川铁板鸡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stir-fried rice cake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韩式炒年糕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Korean japchae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韩式炒杂菜</a:t>
                      </a:r>
                      <a:endParaRPr lang="en-US" altLang="zh-CN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" altLang="zh-CN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Sichuan style Braised Pork belly 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kern="1200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川味红烧肉</a:t>
                      </a:r>
                      <a:endParaRPr lang="en-US" altLang="zh-CN" sz="1200" b="0" i="0" kern="1200" baseline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Stir-fried cauliflower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清炒菜花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1069208" rtl="0" eaLnBrk="1" fontAlgn="ctr" latinLnBrk="0" hangingPunct="1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Fried egg and tomato</a:t>
                      </a:r>
                    </a:p>
                    <a:p>
                      <a:pPr marL="0" algn="ctr" defTabSz="1069208" rtl="0" eaLnBrk="1" fontAlgn="ctr" latinLnBrk="0" hangingPunct="1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番茄炒蛋</a:t>
                      </a:r>
                      <a:endParaRPr lang="en-US" altLang="zh-CN" sz="12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Multigrain rice</a:t>
                      </a:r>
                    </a:p>
                    <a:p>
                      <a:pPr algn="ctr" rtl="0" fontAlgn="ctr"/>
                      <a:r>
                        <a:rPr lang="zh-CN" altLang="en-US" sz="12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杂粮饭</a:t>
                      </a:r>
                      <a:r>
                        <a:rPr lang="zh-CN" altLang="en-US" sz="1200" b="0" i="0" kern="120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200" b="0" i="0" kern="120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New</a:t>
                      </a:r>
                      <a:r>
                        <a:rPr lang="zh-CN" altLang="en-US" sz="1200" b="0" i="0" kern="1200" dirty="0">
                          <a:solidFill>
                            <a:srgbClr val="FF0000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zh-CN" sz="1200" b="0" i="0" kern="120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 </a:t>
                      </a: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Sweet and sour fish with pineapple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菠萝咕咾鱼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Scrambled Egg with Cabbage</a:t>
                      </a:r>
                    </a:p>
                    <a:p>
                      <a:pPr marL="0" algn="ctr" defTabSz="913765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鸡蛋炒包菜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algn="ctr" defTabSz="913765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Thai fried water spinach</a:t>
                      </a:r>
                    </a:p>
                    <a:p>
                      <a:pPr marL="0" algn="ctr" defTabSz="913765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泰式炒空心菜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Rice</a:t>
                      </a:r>
                    </a:p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Spanish croquettes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kern="1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zh-CN" sz="1200" kern="1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西班牙炖丸子</a:t>
                      </a:r>
                    </a:p>
                    <a:p>
                      <a:pPr algn="ctr"/>
                      <a:r>
                        <a:rPr lang="zh-CN" altLang="en-US" sz="1200" dirty="0">
                          <a:solidFill>
                            <a:schemeClr val="tx1"/>
                          </a:solidFill>
                        </a:rPr>
                        <a:t>Spanish garlic-flavored cauliflower</a:t>
                      </a:r>
                      <a:endParaRPr lang="en-US" altLang="zh-CN" sz="1200" kern="1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200" kern="1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西班牙蒜香花菜</a:t>
                      </a:r>
                    </a:p>
                    <a:p>
                      <a:pPr algn="ctr"/>
                      <a:r>
                        <a:rPr lang="en-US" altLang="zh-CN" sz="1200" kern="1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Spanish eggplant with honey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kern="1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zh-CN" sz="1200" kern="1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西班牙蜂蜜茄子</a:t>
                      </a:r>
                    </a:p>
                    <a:p>
                      <a:pPr algn="ctr"/>
                      <a:r>
                        <a:rPr lang="en-US" altLang="zh-CN" sz="1200" kern="1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Rice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200" kern="1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米饭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885256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NOODLE HOUSE</a:t>
                      </a: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Shanxi oil splashed noodles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陕西油泼臊子面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8146" marR="8146" marT="8169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Thai seafood curry noodles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New</a:t>
                      </a:r>
                      <a:r>
                        <a:rPr lang="zh-CN" alt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泰式海鲜咖喱面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Chongqing spicy noodles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重庆小面</a:t>
                      </a: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With Dried bean curd, rape, diced chicken, shredded carrot 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配：卤豆干、油菜、鸡肉丁、胡萝卜丝</a:t>
                      </a:r>
                      <a:endParaRPr lang="en-US" altLang="zh-CN" sz="12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Lingshui</a:t>
                      </a:r>
                      <a:r>
                        <a:rPr lang="fr-FR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Sour Rice </a:t>
                      </a:r>
                      <a:r>
                        <a:rPr lang="fr-FR" altLang="zh-CN" sz="12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Noodle</a:t>
                      </a:r>
                      <a:endParaRPr lang="fr-FR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fr-FR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陵水酸粉 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52" marB="0" anchor="ctr" anchorCtr="1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Spaghetti Bolognese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2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西班牙辣味肉酱面</a:t>
                      </a:r>
                    </a:p>
                  </a:txBody>
                  <a:tcPr marL="9525" marR="9525" marT="9552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113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700" b="1" kern="120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  <a:cs typeface="+mn-cs"/>
                        </a:rPr>
                        <a:t>HEALTHY BEVERAGE</a:t>
                      </a:r>
                      <a:endParaRPr lang="zh-CN" altLang="en-US" sz="1700" b="1" kern="120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  <a:cs typeface="+mn-cs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Snow pear Jasmine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雪梨茉莉花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Orange and cucumber water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橙子黄瓜水</a:t>
                      </a:r>
                      <a:endParaRPr lang="en-US" altLang="zh-CN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Ume, hawthorn, and mulberry juice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乌梅山楂桑葚汁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Qingti</a:t>
                      </a:r>
                      <a:r>
                        <a:rPr lang="en-US" altLang="zh-CN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Jasmine</a:t>
                      </a:r>
                    </a:p>
                    <a:p>
                      <a:pPr algn="ctr" fontAlgn="ctr"/>
                      <a: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青提茉莉</a:t>
                      </a:r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Lemon Passion Fruit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柠檬百香果</a:t>
                      </a:r>
                      <a:endParaRPr lang="en-US" altLang="zh-CN" sz="12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algn="ctr" fontAlgn="ctr"/>
                      <a:br>
                        <a:rPr lang="zh-CN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9268627"/>
                  </a:ext>
                </a:extLst>
              </a:tr>
            </a:tbl>
          </a:graphicData>
        </a:graphic>
      </p:graphicFrame>
      <p:graphicFrame>
        <p:nvGraphicFramePr>
          <p:cNvPr id="5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120735"/>
              </p:ext>
            </p:extLst>
          </p:nvPr>
        </p:nvGraphicFramePr>
        <p:xfrm>
          <a:off x="2268019" y="9342343"/>
          <a:ext cx="6780619" cy="91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224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14983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30103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257601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713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84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1032</a:t>
                      </a:r>
                      <a:endParaRPr lang="zh-CN" altLang="en-US" sz="10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36115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6" name="图片 2" descr="徽标, 公司名称&#10;&#10;描述已自动生成">
            <a:extLst>
              <a:ext uri="{FF2B5EF4-FFF2-40B4-BE49-F238E27FC236}">
                <a16:creationId xmlns:a16="http://schemas.microsoft.com/office/drawing/2014/main" id="{AF8C91EF-3FDD-8E33-94F8-C96C1DD4F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184" y="9484250"/>
            <a:ext cx="1654257" cy="865442"/>
          </a:xfrm>
          <a:prstGeom prst="rect">
            <a:avLst/>
          </a:prstGeom>
        </p:spPr>
      </p:pic>
      <p:graphicFrame>
        <p:nvGraphicFramePr>
          <p:cNvPr id="23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953707"/>
              </p:ext>
            </p:extLst>
          </p:nvPr>
        </p:nvGraphicFramePr>
        <p:xfrm>
          <a:off x="2127153" y="14347868"/>
          <a:ext cx="6895963" cy="84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431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79225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6215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72438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4932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353682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900" b="0" dirty="0"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431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15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377</a:t>
                      </a:r>
                      <a:endParaRPr lang="zh-CN" altLang="en-US" sz="900" b="0" dirty="0"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494135">
                <a:tc>
                  <a:txBody>
                    <a:bodyPr/>
                    <a:lstStyle/>
                    <a:p>
                      <a:r>
                        <a:rPr lang="en-GB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450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18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57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Fat(g)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17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Sodium(mg)</a:t>
                      </a:r>
                    </a:p>
                    <a:p>
                      <a:r>
                        <a:rPr lang="en-US" altLang="zh-CN" sz="900" b="0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350</a:t>
                      </a:r>
                      <a:endParaRPr lang="zh-CN" altLang="en-US" sz="900" b="0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5" name="图片 10" descr="徽标, 公司名称&#10;&#10;描述已自动生成">
            <a:extLst>
              <a:ext uri="{FF2B5EF4-FFF2-40B4-BE49-F238E27FC236}">
                <a16:creationId xmlns:a16="http://schemas.microsoft.com/office/drawing/2014/main" id="{EA97E16D-BF9C-6BEE-6B27-5282024E1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706" y="14252732"/>
            <a:ext cx="1620568" cy="847817"/>
          </a:xfrm>
          <a:prstGeom prst="rect">
            <a:avLst/>
          </a:prstGeom>
        </p:spPr>
      </p:pic>
      <p:sp>
        <p:nvSpPr>
          <p:cNvPr id="28" name="文本框 6">
            <a:extLst>
              <a:ext uri="{FF2B5EF4-FFF2-40B4-BE49-F238E27FC236}">
                <a16:creationId xmlns:a16="http://schemas.microsoft.com/office/drawing/2014/main" id="{A6F7A03C-7F95-B989-2980-9BE766DA3DAA}"/>
              </a:ext>
            </a:extLst>
          </p:cNvPr>
          <p:cNvSpPr txBox="1"/>
          <p:nvPr/>
        </p:nvSpPr>
        <p:spPr>
          <a:xfrm>
            <a:off x="1748779" y="10216965"/>
            <a:ext cx="6556966" cy="4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6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A LA CARTE</a:t>
            </a:r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2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76F45F2F-A6F4-0AF5-A0EE-AE91D79E2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85" y="10319332"/>
            <a:ext cx="1421795" cy="1005906"/>
          </a:xfrm>
          <a:prstGeom prst="rect">
            <a:avLst/>
          </a:prstGeom>
        </p:spPr>
      </p:pic>
      <p:graphicFrame>
        <p:nvGraphicFramePr>
          <p:cNvPr id="30" name="表格 10">
            <a:extLst>
              <a:ext uri="{FF2B5EF4-FFF2-40B4-BE49-F238E27FC236}">
                <a16:creationId xmlns:a16="http://schemas.microsoft.com/office/drawing/2014/main" id="{28A8C272-513D-83E0-542D-1A8750D13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9040"/>
              </p:ext>
            </p:extLst>
          </p:nvPr>
        </p:nvGraphicFramePr>
        <p:xfrm>
          <a:off x="95361" y="10659971"/>
          <a:ext cx="8953278" cy="3474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041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351606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513908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543024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84791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513908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79244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782026"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b="1" dirty="0">
                          <a:solidFill>
                            <a:schemeClr val="bg1"/>
                          </a:solidFill>
                          <a:latin typeface="Euclid Circular A" panose="020B0504000000000000" pitchFamily="34" charset="0"/>
                          <a:ea typeface="Euclid Circular A" panose="020B0504000000000000" pitchFamily="34" charset="0"/>
                        </a:rPr>
                        <a:t>A LA CARTE </a:t>
                      </a:r>
                      <a:endParaRPr lang="zh-CN" altLang="en-US" sz="1700" b="1" dirty="0">
                        <a:solidFill>
                          <a:schemeClr val="bg1"/>
                        </a:solidFill>
                        <a:latin typeface="Euclid Circular A" panose="020B0504000000000000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it-IT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Bacon floss butter cheese pizza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培根肉松黄油奶酪披萨</a:t>
                      </a:r>
                      <a:r>
                        <a:rPr lang="zh-CN" altLang="en-US" sz="10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¥22.00 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（半张</a:t>
                      </a: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5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寸）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zh-CN" altLang="en-US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Octopus balls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章鱼小丸子</a:t>
                      </a:r>
                      <a:r>
                        <a:rPr lang="zh-CN" altLang="en-US" sz="10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¥16.00 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6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个）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French mutton stew</a:t>
                      </a: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法式烩羊肉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 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¥20.00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100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克）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algn="ctr" rtl="0" eaLnBrk="1" fontAlgn="ctr" latinLnBrk="0" hangingPunct="1"/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American roast chicken wings with honey sauce</a:t>
                      </a: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美式蜜汁烤鸡翅根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  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¥15.00 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（</a:t>
                      </a: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2</a:t>
                      </a: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只）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Times New Roman" panose="02020503050405090304"/>
                      </a:endParaRPr>
                    </a:p>
                    <a:p>
                      <a:pPr marL="0" marR="0" lvl="0" indent="0" algn="ctr" defTabSz="10693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Calibri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Mediterranean potato mushroom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地中海土豆蘑菇</a:t>
                      </a:r>
                      <a:b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</a:b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¥13.00 </a:t>
                      </a:r>
                      <a:endParaRPr kumimoji="0" lang="zh-CN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Rice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米饭</a:t>
                      </a:r>
                      <a:endParaRPr lang="en-US" altLang="zh-CN" sz="10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Set meal price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000" b="0" i="0" kern="120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German roast pork knuckle</a:t>
                      </a:r>
                      <a:b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德式烧猪肘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¥20.00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块）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fontAlgn="ctr" latinLnBrk="0" hangingPunct="1"/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Basil leaf sausage</a:t>
                      </a:r>
                    </a:p>
                    <a:p>
                      <a:pPr marL="0" algn="ctr" rtl="0" eaLnBrk="1" fontAlgn="ctr" latinLnBrk="0" hangingPunct="1"/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罗勒叶香肠</a:t>
                      </a:r>
                      <a:endParaRPr lang="en-US" altLang="zh-CN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  ¥14.00 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（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根）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endParaRPr lang="en-US" altLang="zh-CN" sz="10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</a:rPr>
                        <a:t>Pan-fried beef ribs</a:t>
                      </a: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ea"/>
                          <a:sym typeface="+mn-ea"/>
                        </a:rPr>
                        <a:t>香煎牛仔骨</a:t>
                      </a:r>
                      <a:endParaRPr lang="en-US" altLang="zh-CN" sz="10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ea"/>
                      </a:endParaRPr>
                    </a:p>
                    <a:p>
                      <a:pPr algn="ctr" defTabSz="914400"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 ¥25.00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块）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 fontAlgn="ctr"/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Buttered chicken </a:t>
                      </a:r>
                      <a:br>
                        <a:rPr lang="en-US" altLang="zh-CN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</a:br>
                      <a:r>
                        <a:rPr lang="zh-CN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黄油鸡</a:t>
                      </a:r>
                      <a:endParaRPr lang="en-US" altLang="zh-CN" sz="10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¥15.00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Times New Roman"/>
                      </a:endParaRP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Italian vegetable baked egg</a:t>
                      </a: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意式蔬菜烘蛋</a:t>
                      </a:r>
                      <a:b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</a:b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¥8.00 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Times New Roman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Rice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米饭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Set meal price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0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¥48.00 </a:t>
                      </a:r>
                      <a:endParaRPr lang="en-US" altLang="zh-CN" sz="1000" b="0" i="0" kern="1200" dirty="0">
                        <a:solidFill>
                          <a:srgbClr val="FF0000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Spanish paella</a:t>
                      </a:r>
                    </a:p>
                    <a:p>
                      <a:pPr algn="ctr"/>
                      <a:r>
                        <a:rPr lang="zh-CN" altLang="en-US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西班牙海鲜饭</a:t>
                      </a:r>
                      <a:endParaRPr lang="en-US" altLang="zh-CN" sz="10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  ¥24.00 </a:t>
                      </a:r>
                      <a:r>
                        <a:rPr lang="zh-CN" altLang="en-US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份）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Spanish garlic cream shrimp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西班牙蒜香奶油虾</a:t>
                      </a:r>
                      <a:endParaRPr lang="en-US" altLang="zh-CN" sz="10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 ¥16.00 </a:t>
                      </a:r>
                      <a:r>
                        <a:rPr lang="zh-CN" altLang="en-US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altLang="en-US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只）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888133"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0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86868" marR="86868" marT="43434" marB="4343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炸洋葱圈</a:t>
                      </a:r>
                      <a:endParaRPr lang="en-US" altLang="zh-CN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¥10.00 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份）</a:t>
                      </a:r>
                      <a:endParaRPr lang="en-US" altLang="zh-CN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</a:txBody>
                  <a:tcPr marL="9531" marR="9531" marT="9531" marB="9531" anchor="ctr" horzOverflow="overflow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7779" marR="17779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天妇罗炸蔬菜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¥14.00 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（</a:t>
                      </a:r>
                      <a:r>
                        <a:rPr lang="en-US" altLang="zh-CN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1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份）</a:t>
                      </a:r>
                      <a:endParaRPr lang="en-US" altLang="zh-CN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8146" marR="8146" marT="8169" marB="0" horzOverflow="overflow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52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algn="ctr"/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Spanish-style corn chips</a:t>
                      </a:r>
                    </a:p>
                    <a:p>
                      <a:pPr algn="ctr"/>
                      <a:r>
                        <a:rPr lang="zh-CN" altLang="en-US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 西班牙风味玉米片</a:t>
                      </a:r>
                      <a:endParaRPr lang="en-US" altLang="zh-CN" sz="10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   ¥8.00 </a:t>
                      </a:r>
                      <a:r>
                        <a:rPr lang="zh-CN" altLang="en-US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altLang="en-US" sz="1000" kern="1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份）</a:t>
                      </a:r>
                      <a:endParaRPr lang="en-US" altLang="zh-CN" sz="10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zh-CN" altLang="zh-CN" sz="1000" kern="1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8146" marR="8146" marT="8169" marB="0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</a:tbl>
          </a:graphicData>
        </a:graphic>
      </p:graphicFrame>
      <p:pic>
        <p:nvPicPr>
          <p:cNvPr id="35" name="Picture 50">
            <a:extLst>
              <a:ext uri="{FF2B5EF4-FFF2-40B4-BE49-F238E27FC236}">
                <a16:creationId xmlns:a16="http://schemas.microsoft.com/office/drawing/2014/main" id="{F5C574C0-1C7C-DF9F-3FFE-78B725402D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1623" y="12364602"/>
            <a:ext cx="225377" cy="225377"/>
          </a:xfrm>
          <a:prstGeom prst="rect">
            <a:avLst/>
          </a:prstGeom>
        </p:spPr>
      </p:pic>
      <p:pic>
        <p:nvPicPr>
          <p:cNvPr id="37" name="Picture 53">
            <a:extLst>
              <a:ext uri="{FF2B5EF4-FFF2-40B4-BE49-F238E27FC236}">
                <a16:creationId xmlns:a16="http://schemas.microsoft.com/office/drawing/2014/main" id="{C577F478-36EB-3619-0EDC-0B7901F0788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5498" y="3042312"/>
            <a:ext cx="216458" cy="216458"/>
          </a:xfrm>
          <a:prstGeom prst="rect">
            <a:avLst/>
          </a:prstGeom>
        </p:spPr>
      </p:pic>
      <p:pic>
        <p:nvPicPr>
          <p:cNvPr id="39" name="Picture 53">
            <a:extLst>
              <a:ext uri="{FF2B5EF4-FFF2-40B4-BE49-F238E27FC236}">
                <a16:creationId xmlns:a16="http://schemas.microsoft.com/office/drawing/2014/main" id="{B396156C-50ED-229E-7D23-F490700798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3581" y="2396386"/>
            <a:ext cx="216458" cy="216458"/>
          </a:xfrm>
          <a:prstGeom prst="rect">
            <a:avLst/>
          </a:prstGeom>
        </p:spPr>
      </p:pic>
      <p:pic>
        <p:nvPicPr>
          <p:cNvPr id="41" name="Picture 52">
            <a:extLst>
              <a:ext uri="{FF2B5EF4-FFF2-40B4-BE49-F238E27FC236}">
                <a16:creationId xmlns:a16="http://schemas.microsoft.com/office/drawing/2014/main" id="{4E90466F-0AE2-CC44-F11A-C78AC2E13A6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97937" y="2570544"/>
            <a:ext cx="197060" cy="197060"/>
          </a:xfrm>
          <a:prstGeom prst="rect">
            <a:avLst/>
          </a:prstGeom>
        </p:spPr>
      </p:pic>
      <p:pic>
        <p:nvPicPr>
          <p:cNvPr id="43" name="Picture 56">
            <a:extLst>
              <a:ext uri="{FF2B5EF4-FFF2-40B4-BE49-F238E27FC236}">
                <a16:creationId xmlns:a16="http://schemas.microsoft.com/office/drawing/2014/main" id="{1E9A34A0-44DA-CC8D-B457-7E3B6F7DF64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8299" y="4751032"/>
            <a:ext cx="216458" cy="216458"/>
          </a:xfrm>
          <a:prstGeom prst="rect">
            <a:avLst/>
          </a:prstGeom>
        </p:spPr>
      </p:pic>
      <p:pic>
        <p:nvPicPr>
          <p:cNvPr id="44" name="Picture 56">
            <a:extLst>
              <a:ext uri="{FF2B5EF4-FFF2-40B4-BE49-F238E27FC236}">
                <a16:creationId xmlns:a16="http://schemas.microsoft.com/office/drawing/2014/main" id="{1144B8BB-DA41-AE32-05CC-A4861FC5612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43898" y="4532853"/>
            <a:ext cx="216458" cy="216458"/>
          </a:xfrm>
          <a:prstGeom prst="rect">
            <a:avLst/>
          </a:prstGeom>
        </p:spPr>
      </p:pic>
      <p:pic>
        <p:nvPicPr>
          <p:cNvPr id="45" name="Picture 56">
            <a:extLst>
              <a:ext uri="{FF2B5EF4-FFF2-40B4-BE49-F238E27FC236}">
                <a16:creationId xmlns:a16="http://schemas.microsoft.com/office/drawing/2014/main" id="{9250404F-FE89-3F7E-E1F6-49448E8B4AD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7492" y="1970435"/>
            <a:ext cx="216458" cy="216458"/>
          </a:xfrm>
          <a:prstGeom prst="rect">
            <a:avLst/>
          </a:prstGeom>
        </p:spPr>
      </p:pic>
      <p:pic>
        <p:nvPicPr>
          <p:cNvPr id="47" name="Picture 56">
            <a:extLst>
              <a:ext uri="{FF2B5EF4-FFF2-40B4-BE49-F238E27FC236}">
                <a16:creationId xmlns:a16="http://schemas.microsoft.com/office/drawing/2014/main" id="{70943EA0-F54A-11CA-517E-B12C0B19F3A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5816" y="7156018"/>
            <a:ext cx="216458" cy="216458"/>
          </a:xfrm>
          <a:prstGeom prst="rect">
            <a:avLst/>
          </a:prstGeom>
        </p:spPr>
      </p:pic>
      <p:pic>
        <p:nvPicPr>
          <p:cNvPr id="48" name="Picture 56">
            <a:extLst>
              <a:ext uri="{FF2B5EF4-FFF2-40B4-BE49-F238E27FC236}">
                <a16:creationId xmlns:a16="http://schemas.microsoft.com/office/drawing/2014/main" id="{44784CAA-B5A8-2BEF-01BA-E461BBB51F8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43594" y="11972310"/>
            <a:ext cx="216458" cy="216458"/>
          </a:xfrm>
          <a:prstGeom prst="rect">
            <a:avLst/>
          </a:prstGeom>
        </p:spPr>
      </p:pic>
      <p:pic>
        <p:nvPicPr>
          <p:cNvPr id="49" name="Picture 56">
            <a:extLst>
              <a:ext uri="{FF2B5EF4-FFF2-40B4-BE49-F238E27FC236}">
                <a16:creationId xmlns:a16="http://schemas.microsoft.com/office/drawing/2014/main" id="{B2148BEB-9E3A-0101-F016-AC78EE2F9EF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1999" y="11701381"/>
            <a:ext cx="216458" cy="216458"/>
          </a:xfrm>
          <a:prstGeom prst="rect">
            <a:avLst/>
          </a:prstGeom>
        </p:spPr>
      </p:pic>
      <p:pic>
        <p:nvPicPr>
          <p:cNvPr id="51" name="Picture 53">
            <a:extLst>
              <a:ext uri="{FF2B5EF4-FFF2-40B4-BE49-F238E27FC236}">
                <a16:creationId xmlns:a16="http://schemas.microsoft.com/office/drawing/2014/main" id="{9574B8A2-643E-B2D0-500D-6611EA4855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8627" y="12286030"/>
            <a:ext cx="216458" cy="216458"/>
          </a:xfrm>
          <a:prstGeom prst="rect">
            <a:avLst/>
          </a:prstGeom>
        </p:spPr>
      </p:pic>
      <p:pic>
        <p:nvPicPr>
          <p:cNvPr id="3" name="Picture 51">
            <a:extLst>
              <a:ext uri="{FF2B5EF4-FFF2-40B4-BE49-F238E27FC236}">
                <a16:creationId xmlns:a16="http://schemas.microsoft.com/office/drawing/2014/main" id="{5E3F32C4-2C2A-0100-1322-AB45DAF2B95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32876" y="7515214"/>
            <a:ext cx="236148" cy="236148"/>
          </a:xfrm>
          <a:prstGeom prst="rect">
            <a:avLst/>
          </a:prstGeom>
        </p:spPr>
      </p:pic>
      <p:pic>
        <p:nvPicPr>
          <p:cNvPr id="8" name="Picture 52">
            <a:extLst>
              <a:ext uri="{FF2B5EF4-FFF2-40B4-BE49-F238E27FC236}">
                <a16:creationId xmlns:a16="http://schemas.microsoft.com/office/drawing/2014/main" id="{59742CC3-E9BB-BCE0-9F52-BA45C8B229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48937" y="7224450"/>
            <a:ext cx="236148" cy="236148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FD5999A3-92F1-57C5-C709-9DBA43DA03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7173" y="4562044"/>
            <a:ext cx="216458" cy="216458"/>
          </a:xfrm>
          <a:prstGeom prst="rect">
            <a:avLst/>
          </a:prstGeom>
        </p:spPr>
      </p:pic>
      <p:pic>
        <p:nvPicPr>
          <p:cNvPr id="13" name="Picture 56">
            <a:extLst>
              <a:ext uri="{FF2B5EF4-FFF2-40B4-BE49-F238E27FC236}">
                <a16:creationId xmlns:a16="http://schemas.microsoft.com/office/drawing/2014/main" id="{6248D225-6249-18FE-706C-4DDFB4BA5E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2451" y="2757142"/>
            <a:ext cx="216458" cy="216458"/>
          </a:xfrm>
          <a:prstGeom prst="rect">
            <a:avLst/>
          </a:prstGeom>
        </p:spPr>
      </p:pic>
      <p:pic>
        <p:nvPicPr>
          <p:cNvPr id="14" name="Picture 55">
            <a:extLst>
              <a:ext uri="{FF2B5EF4-FFF2-40B4-BE49-F238E27FC236}">
                <a16:creationId xmlns:a16="http://schemas.microsoft.com/office/drawing/2014/main" id="{7AE3D14E-2BCE-0433-E2C7-AA6C9BB50F0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14579" y="11481199"/>
            <a:ext cx="247278" cy="247278"/>
          </a:xfrm>
          <a:prstGeom prst="rect">
            <a:avLst/>
          </a:prstGeom>
        </p:spPr>
      </p:pic>
      <p:pic>
        <p:nvPicPr>
          <p:cNvPr id="15" name="Picture 53">
            <a:extLst>
              <a:ext uri="{FF2B5EF4-FFF2-40B4-BE49-F238E27FC236}">
                <a16:creationId xmlns:a16="http://schemas.microsoft.com/office/drawing/2014/main" id="{74FCF214-9673-4532-7A50-9A9DDD0ABF7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14579" y="12389899"/>
            <a:ext cx="225177" cy="225177"/>
          </a:xfrm>
          <a:prstGeom prst="rect">
            <a:avLst/>
          </a:prstGeom>
        </p:spPr>
      </p:pic>
      <p:pic>
        <p:nvPicPr>
          <p:cNvPr id="16" name="Picture 51">
            <a:extLst>
              <a:ext uri="{FF2B5EF4-FFF2-40B4-BE49-F238E27FC236}">
                <a16:creationId xmlns:a16="http://schemas.microsoft.com/office/drawing/2014/main" id="{2CF8ACE5-5F4A-EA20-4602-85407E3BBB1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63496" y="4570249"/>
            <a:ext cx="213360" cy="213360"/>
          </a:xfrm>
          <a:prstGeom prst="rect">
            <a:avLst/>
          </a:prstGeom>
        </p:spPr>
      </p:pic>
      <p:pic>
        <p:nvPicPr>
          <p:cNvPr id="21" name="Picture 56">
            <a:extLst>
              <a:ext uri="{FF2B5EF4-FFF2-40B4-BE49-F238E27FC236}">
                <a16:creationId xmlns:a16="http://schemas.microsoft.com/office/drawing/2014/main" id="{FAF66DC7-2E09-99CB-E840-AE76C4E5A87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8177" y="12360845"/>
            <a:ext cx="216458" cy="216458"/>
          </a:xfrm>
          <a:prstGeom prst="rect">
            <a:avLst/>
          </a:prstGeom>
        </p:spPr>
      </p:pic>
      <p:pic>
        <p:nvPicPr>
          <p:cNvPr id="22" name="Picture 52">
            <a:extLst>
              <a:ext uri="{FF2B5EF4-FFF2-40B4-BE49-F238E27FC236}">
                <a16:creationId xmlns:a16="http://schemas.microsoft.com/office/drawing/2014/main" id="{08725E45-15DB-6592-2D09-525F39EC91A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48937" y="11696745"/>
            <a:ext cx="236148" cy="236148"/>
          </a:xfrm>
          <a:prstGeom prst="rect">
            <a:avLst/>
          </a:prstGeom>
        </p:spPr>
      </p:pic>
      <p:pic>
        <p:nvPicPr>
          <p:cNvPr id="26" name="Picture 51">
            <a:extLst>
              <a:ext uri="{FF2B5EF4-FFF2-40B4-BE49-F238E27FC236}">
                <a16:creationId xmlns:a16="http://schemas.microsoft.com/office/drawing/2014/main" id="{0C628EF4-F2DE-B486-BF37-FEE12076BCB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90757" y="11313763"/>
            <a:ext cx="236148" cy="236148"/>
          </a:xfrm>
          <a:prstGeom prst="rect">
            <a:avLst/>
          </a:prstGeom>
        </p:spPr>
      </p:pic>
      <p:pic>
        <p:nvPicPr>
          <p:cNvPr id="18" name="Picture 53">
            <a:extLst>
              <a:ext uri="{FF2B5EF4-FFF2-40B4-BE49-F238E27FC236}">
                <a16:creationId xmlns:a16="http://schemas.microsoft.com/office/drawing/2014/main" id="{F8DA597A-01F4-392E-570E-9F1154B6360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0308" y="4571207"/>
            <a:ext cx="216458" cy="216458"/>
          </a:xfrm>
          <a:prstGeom prst="rect">
            <a:avLst/>
          </a:prstGeom>
        </p:spPr>
      </p:pic>
      <p:pic>
        <p:nvPicPr>
          <p:cNvPr id="17" name="Picture 53">
            <a:extLst>
              <a:ext uri="{FF2B5EF4-FFF2-40B4-BE49-F238E27FC236}">
                <a16:creationId xmlns:a16="http://schemas.microsoft.com/office/drawing/2014/main" id="{A97D29D4-DF16-C7C4-345F-B44105FB50A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89358" y="6762502"/>
            <a:ext cx="262619" cy="262619"/>
          </a:xfrm>
          <a:prstGeom prst="rect">
            <a:avLst/>
          </a:prstGeom>
        </p:spPr>
      </p:pic>
      <p:pic>
        <p:nvPicPr>
          <p:cNvPr id="12" name="Picture 56">
            <a:extLst>
              <a:ext uri="{FF2B5EF4-FFF2-40B4-BE49-F238E27FC236}">
                <a16:creationId xmlns:a16="http://schemas.microsoft.com/office/drawing/2014/main" id="{E0B81024-8D1C-F32B-CFF5-73BA633D65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9244" y="7460598"/>
            <a:ext cx="249975" cy="249975"/>
          </a:xfrm>
          <a:prstGeom prst="rect">
            <a:avLst/>
          </a:prstGeom>
        </p:spPr>
      </p:pic>
      <p:pic>
        <p:nvPicPr>
          <p:cNvPr id="20" name="Picture 50">
            <a:extLst>
              <a:ext uri="{FF2B5EF4-FFF2-40B4-BE49-F238E27FC236}">
                <a16:creationId xmlns:a16="http://schemas.microsoft.com/office/drawing/2014/main" id="{76518ED4-B5A3-EC85-3F0F-4524E115202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12916" y="11577914"/>
            <a:ext cx="237661" cy="237661"/>
          </a:xfrm>
          <a:prstGeom prst="rect">
            <a:avLst/>
          </a:prstGeom>
        </p:spPr>
      </p:pic>
      <p:pic>
        <p:nvPicPr>
          <p:cNvPr id="27" name="Picture 47">
            <a:extLst>
              <a:ext uri="{FF2B5EF4-FFF2-40B4-BE49-F238E27FC236}">
                <a16:creationId xmlns:a16="http://schemas.microsoft.com/office/drawing/2014/main" id="{E9A84BE8-9DF5-624B-2DD8-53967D3B4A0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35958" y="11349889"/>
            <a:ext cx="262619" cy="262619"/>
          </a:xfrm>
          <a:prstGeom prst="rect">
            <a:avLst/>
          </a:prstGeom>
        </p:spPr>
      </p:pic>
      <p:pic>
        <p:nvPicPr>
          <p:cNvPr id="31" name="Picture 50">
            <a:extLst>
              <a:ext uri="{FF2B5EF4-FFF2-40B4-BE49-F238E27FC236}">
                <a16:creationId xmlns:a16="http://schemas.microsoft.com/office/drawing/2014/main" id="{77427BE6-CB8F-ABEA-9F7F-06D6154501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34431" y="7542933"/>
            <a:ext cx="237661" cy="237661"/>
          </a:xfrm>
          <a:prstGeom prst="rect">
            <a:avLst/>
          </a:prstGeom>
        </p:spPr>
      </p:pic>
      <p:pic>
        <p:nvPicPr>
          <p:cNvPr id="33" name="Picture 51">
            <a:extLst>
              <a:ext uri="{FF2B5EF4-FFF2-40B4-BE49-F238E27FC236}">
                <a16:creationId xmlns:a16="http://schemas.microsoft.com/office/drawing/2014/main" id="{89FE54C5-8BA1-6921-271D-B8575CB56A4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0618" y="7532303"/>
            <a:ext cx="236148" cy="236148"/>
          </a:xfrm>
          <a:prstGeom prst="rect">
            <a:avLst/>
          </a:prstGeom>
        </p:spPr>
      </p:pic>
      <p:pic>
        <p:nvPicPr>
          <p:cNvPr id="36" name="Picture 49">
            <a:extLst>
              <a:ext uri="{FF2B5EF4-FFF2-40B4-BE49-F238E27FC236}">
                <a16:creationId xmlns:a16="http://schemas.microsoft.com/office/drawing/2014/main" id="{A6C589E7-50ED-2E02-6FFC-E886D028171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9244" y="12137019"/>
            <a:ext cx="261333" cy="261333"/>
          </a:xfrm>
          <a:prstGeom prst="rect">
            <a:avLst/>
          </a:prstGeom>
        </p:spPr>
      </p:pic>
      <p:pic>
        <p:nvPicPr>
          <p:cNvPr id="19" name="Picture 56">
            <a:extLst>
              <a:ext uri="{FF2B5EF4-FFF2-40B4-BE49-F238E27FC236}">
                <a16:creationId xmlns:a16="http://schemas.microsoft.com/office/drawing/2014/main" id="{5A19E0BD-2660-A9AF-F38D-7658DC651F1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5399" y="2705521"/>
            <a:ext cx="216458" cy="216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0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3299170" y="457406"/>
            <a:ext cx="3196974" cy="327007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4.21-4.25 </a:t>
            </a:r>
            <a:endParaRPr kumimoji="1" lang="zh-CN" altLang="en-US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2030169" y="852419"/>
            <a:ext cx="5761099" cy="55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993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BOARDING MENU</a:t>
            </a:r>
            <a:endParaRPr kumimoji="1" lang="zh-CN" altLang="en-US" sz="2993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985" y="972922"/>
            <a:ext cx="1421795" cy="1005906"/>
          </a:xfrm>
          <a:prstGeom prst="rect">
            <a:avLst/>
          </a:prstGeom>
        </p:spPr>
      </p:pic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B75E79E-8E52-4983-AE46-14599EB91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602232"/>
              </p:ext>
            </p:extLst>
          </p:nvPr>
        </p:nvGraphicFramePr>
        <p:xfrm>
          <a:off x="269352" y="1475875"/>
          <a:ext cx="8605296" cy="6741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16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43421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517440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2510630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BREAKFAST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 &amp; Egg Noodles Soup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西红柿鸡蛋汤面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Chicken sausage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鸡肉早餐肠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摊鸡蛋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Toast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吐司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dirty="0"/>
                        <a:t>Milk &amp; yogurt</a:t>
                      </a: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Millet Porridge with Wolfberry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小米枸杞粥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Steamed custard bun</a:t>
                      </a:r>
                    </a:p>
                    <a:p>
                      <a:pPr marL="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奶黄包</a:t>
                      </a:r>
                      <a:endParaRPr lang="en-US" altLang="zh-CN" sz="1100" b="0" i="0" kern="1200" dirty="0">
                        <a:solidFill>
                          <a:schemeClr val="tx1"/>
                        </a:solidFill>
                        <a:effectLst/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Beijing Beef Pie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北京牛肉馅饼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Egg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 pitchFamily="34" charset="0"/>
                        </a:rPr>
                        <a:t>煎蛋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chicken slices with lettuce and dried beans</a:t>
                      </a: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鸡肉片炒莴笋豆干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Mixed Grains Congee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杂粮粥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Mushroom and green cabbage bun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香菇青菜包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Steamed Chicken Buns in Chinese Style 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中式蒸肉龙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Scrambled Eggs with Chives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香葱炒鸡蛋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Chinese Beef Wontons 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中式牛肉小馄饨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+mn-cs"/>
                          <a:sym typeface="Gill Sans MT"/>
                        </a:rPr>
                        <a:t>Pocket pancake</a:t>
                      </a:r>
                    </a:p>
                    <a:p>
                      <a:pPr lvl="0" algn="ctr" defTabSz="1027112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口袋饼</a:t>
                      </a:r>
                      <a:r>
                        <a:rPr lang="zh-CN" altLang="en-US" sz="1100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（</a:t>
                      </a:r>
                      <a:r>
                        <a:rPr lang="en-US" altLang="zh-CN" sz="1100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New</a:t>
                      </a:r>
                      <a:r>
                        <a:rPr lang="zh-CN" altLang="en-US" sz="1100" dirty="0">
                          <a:solidFill>
                            <a:srgbClr val="FF0000"/>
                          </a:solidFill>
                          <a:latin typeface="仿宋"/>
                          <a:ea typeface="仿宋"/>
                          <a:cs typeface="仿宋"/>
                          <a:sym typeface="仿宋"/>
                        </a:rPr>
                        <a:t>）</a:t>
                      </a:r>
                      <a:endParaRPr lang="zh-CN" altLang="en-US" sz="1100" kern="1200" dirty="0">
                        <a:solidFill>
                          <a:srgbClr val="FF0000"/>
                        </a:solidFill>
                        <a:latin typeface="Gill Sans MT"/>
                        <a:ea typeface="仿宋"/>
                        <a:cs typeface="仿宋"/>
                        <a:sym typeface="仿宋"/>
                      </a:endParaRP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Pickled potato shreds</a:t>
                      </a:r>
                    </a:p>
                    <a:p>
                      <a:pPr marL="0" marR="0" lvl="0" indent="0" algn="ctr" defTabSz="10274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酱香土豆丝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Tea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8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茶叶蛋</a:t>
                      </a:r>
                      <a:endParaRPr lang="en-US" altLang="zh-CN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Fried flowering cabbage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清炒菜心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0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Lily, lotus, red bean porridge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百合莲子红豆粥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Croissant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牛角包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Butter ham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黄油火腿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Scrambled Egg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西式搅蛋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Seasonal vegetables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季节蔬菜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</a:rPr>
                        <a:t>Milk &amp; yogurt</a:t>
                      </a:r>
                    </a:p>
                    <a:p>
                      <a:pPr marL="0" lvl="0" algn="ctr" defTabSz="914400" rtl="0" eaLnBrk="1" latinLnBrk="0" hangingPunct="1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牛奶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&amp;</a:t>
                      </a:r>
                      <a:r>
                        <a:rPr lang="zh-CN" altLang="en-US" sz="1100" kern="1200" dirty="0">
                          <a:solidFill>
                            <a:schemeClr val="dk1"/>
                          </a:solidFill>
                          <a:latin typeface="Gill Sans MT"/>
                          <a:ea typeface="仿宋" panose="02010609060101010101" pitchFamily="49" charset="-122"/>
                          <a:cs typeface="+mn-cs"/>
                          <a:sym typeface="仿宋"/>
                        </a:rPr>
                        <a:t>酸奶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Gill Sans MT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lvl="0" algn="ctr" defTabSz="914400">
                        <a:defRPr sz="11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endParaRPr lang="zh-CN" altLang="en-US" sz="1180" b="0" i="0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仿宋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marL="9525" marR="9525" marT="9526" marB="0" anchor="ctr" horzOverflow="overflow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656727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DINNER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Seaweed and egg Soup 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紫菜蛋花汤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100" b="0" i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Steamed chicken with mushroom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sym typeface="+mn-ea"/>
                        </a:rPr>
                        <a:t>香菇蒸仔鸡</a:t>
                      </a:r>
                      <a:endParaRPr lang="en-US" altLang="zh-CN" sz="11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Beef with Spicy millet</a:t>
                      </a:r>
                    </a:p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傣味小米辣炒牛肉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Cook bean sprouts in vinegar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醋烹豆芽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Traditional Vegetable Soup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田园蔬菜汤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Pork with Potato 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土豆红烧肉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Sautéed Mushroom with chicken</a:t>
                      </a: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鸡肉炒蘑菇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Spicy Hot Bean Curd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麻辣豆腐 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 and egg Soup </a:t>
                      </a: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西红柿鸡蛋汤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271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Sichuan style grilled fish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川味炭火烤鱼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Braised chicken and bean skin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100" b="0" i="0" dirty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鸡肉烧豆皮 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10972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Stir-fried baby vegetables</a:t>
                      </a: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炝炒娃娃菜</a:t>
                      </a:r>
                      <a:endParaRPr lang="en-US" altLang="zh-CN" sz="1100" b="0" i="0" dirty="0"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tabLst/>
                        <a:defRPr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Tomato</a:t>
                      </a: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and egg soup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西红柿鸡蛋汤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Braised pieces of chicken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红烧鸡块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Stir-fried shredded pork with garlic shoot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蒜台炒肉丝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Griddle-cooked cauliflower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干锅菜花</a:t>
                      </a:r>
                      <a:endParaRPr lang="en-US" altLang="zh-CN" sz="1100" b="0" i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algn="ctr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Rice</a:t>
                      </a:r>
                      <a:endParaRPr lang="zh-CN" altLang="en-US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 panose="020F0502020204030204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buClrTx/>
                        <a:buSzTx/>
                        <a:buNone/>
                        <a:defRPr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 panose="020F0502020204030204"/>
                        </a:rPr>
                        <a:t>米饭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  <a:tr h="1094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Salad &amp; Drink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Broccoli</a:t>
                      </a:r>
                      <a:r>
                        <a:rPr lang="en-US" altLang="zh-CN" sz="1100" b="0" i="0" dirty="0">
                          <a:solidFill>
                            <a:prstClr val="black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西兰花沙拉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Sesame paste cabbage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zh-CN" altLang="en-US" sz="1100" b="0" i="0" kern="1200" dirty="0">
                          <a:solidFill>
                            <a:schemeClr val="dk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Times New Roman"/>
                        </a:rPr>
                        <a:t>麻酱油麦菜</a:t>
                      </a:r>
                      <a:endParaRPr lang="en-US" altLang="zh-CN" sz="1100" b="0" i="0" kern="1200" dirty="0">
                        <a:solidFill>
                          <a:schemeClr val="dk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Times New Roman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en-US" altLang="zh-CN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Cole slaw</a:t>
                      </a:r>
                    </a:p>
                    <a:p>
                      <a:pPr marL="0" algn="ctr" defTabSz="914400" rtl="0" eaLnBrk="1" latinLnBrk="0" hangingPunct="1"/>
                      <a:r>
                        <a:rPr kumimoji="0" lang="zh-CN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卷心菜沙拉</a:t>
                      </a:r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algn="ctr" defTabSz="914400" rtl="0" eaLnBrk="1" latinLnBrk="0" hangingPunct="1"/>
                      <a:endParaRPr kumimoji="0" lang="en-US" altLang="zh-CN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dirty="0">
                          <a:solidFill>
                            <a:prstClr val="black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Low-fat salad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zh-CN" altLang="en-US" sz="1100" b="0" i="0" dirty="0">
                          <a:solidFill>
                            <a:prstClr val="black"/>
                          </a:solidFill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低脂沙拉</a:t>
                      </a:r>
                      <a:endParaRPr lang="en-US" altLang="zh-CN" sz="1100" b="0" i="0" dirty="0">
                        <a:solidFill>
                          <a:prstClr val="black"/>
                        </a:solidFill>
                        <a:latin typeface="Gill Sans MT" panose="020B0502020104020203" pitchFamily="34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Fruit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切片季节水果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Water, water fruit tea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1100" b="0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Calibri"/>
                        </a:rPr>
                        <a:t>水，温泡水果饮</a:t>
                      </a: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CN" sz="1100" b="0" i="0" u="none" strike="noStrike" kern="1200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/>
        </p:nvGraphicFramePr>
        <p:xfrm>
          <a:off x="2107986" y="9827275"/>
          <a:ext cx="6766662" cy="109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565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58989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27777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456109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latin typeface="Gill Sans MT" panose="020B0502020104020203" pitchFamily="34" charset="0"/>
                        </a:rPr>
                        <a:t>Nutritional Facts</a:t>
                      </a:r>
                    </a:p>
                    <a:p>
                      <a:r>
                        <a:rPr lang="zh-CN" altLang="en-US" sz="1000" b="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431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17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15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377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639471">
                <a:tc>
                  <a:txBody>
                    <a:bodyPr/>
                    <a:lstStyle/>
                    <a:p>
                      <a:r>
                        <a:rPr lang="en-GB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Nutritional Recommendation</a:t>
                      </a:r>
                    </a:p>
                    <a:p>
                      <a:r>
                        <a:rPr lang="zh-CN" altLang="en-GB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摄入营养</a:t>
                      </a:r>
                      <a:r>
                        <a:rPr lang="zh-CN" altLang="en-US" sz="1000" b="0" dirty="0">
                          <a:solidFill>
                            <a:schemeClr val="bg1"/>
                          </a:solidFill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450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18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57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350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8" name="图片 7" descr="徽标, 公司名称&#10;&#10;描述已自动生成">
            <a:extLst>
              <a:ext uri="{FF2B5EF4-FFF2-40B4-BE49-F238E27FC236}">
                <a16:creationId xmlns:a16="http://schemas.microsoft.com/office/drawing/2014/main" id="{236EE554-FC20-FA9B-E17F-9D3920D87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246" y="10019262"/>
            <a:ext cx="1811573" cy="1095580"/>
          </a:xfrm>
          <a:prstGeom prst="rect">
            <a:avLst/>
          </a:prstGeom>
        </p:spPr>
      </p:pic>
      <p:pic>
        <p:nvPicPr>
          <p:cNvPr id="13" name="Picture 53">
            <a:extLst>
              <a:ext uri="{FF2B5EF4-FFF2-40B4-BE49-F238E27FC236}">
                <a16:creationId xmlns:a16="http://schemas.microsoft.com/office/drawing/2014/main" id="{67A5401E-3142-4F80-4C2A-5B24CF1EF6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35017" y="5240761"/>
            <a:ext cx="230874" cy="230874"/>
          </a:xfrm>
          <a:prstGeom prst="rect">
            <a:avLst/>
          </a:prstGeom>
        </p:spPr>
      </p:pic>
      <p:pic>
        <p:nvPicPr>
          <p:cNvPr id="14" name="Picture 52">
            <a:extLst>
              <a:ext uri="{FF2B5EF4-FFF2-40B4-BE49-F238E27FC236}">
                <a16:creationId xmlns:a16="http://schemas.microsoft.com/office/drawing/2014/main" id="{1D5B88CA-057D-B148-08F8-CB7B6DF166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35017" y="5696933"/>
            <a:ext cx="197271" cy="197271"/>
          </a:xfrm>
          <a:prstGeom prst="rect">
            <a:avLst/>
          </a:prstGeom>
        </p:spPr>
      </p:pic>
      <p:pic>
        <p:nvPicPr>
          <p:cNvPr id="25" name="Picture 51">
            <a:extLst>
              <a:ext uri="{FF2B5EF4-FFF2-40B4-BE49-F238E27FC236}">
                <a16:creationId xmlns:a16="http://schemas.microsoft.com/office/drawing/2014/main" id="{91BDF7A3-DFEE-7660-CC49-8F0769306C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5248473"/>
            <a:ext cx="208593" cy="208593"/>
          </a:xfrm>
          <a:prstGeom prst="rect">
            <a:avLst/>
          </a:prstGeom>
        </p:spPr>
      </p:pic>
      <p:pic>
        <p:nvPicPr>
          <p:cNvPr id="27" name="Picture 53">
            <a:extLst>
              <a:ext uri="{FF2B5EF4-FFF2-40B4-BE49-F238E27FC236}">
                <a16:creationId xmlns:a16="http://schemas.microsoft.com/office/drawing/2014/main" id="{AE32CAB0-E1F8-3570-384D-457EA46C21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1418" y="5713165"/>
            <a:ext cx="221405" cy="221405"/>
          </a:xfrm>
          <a:prstGeom prst="rect">
            <a:avLst/>
          </a:prstGeom>
        </p:spPr>
      </p:pic>
      <p:pic>
        <p:nvPicPr>
          <p:cNvPr id="39" name="Picture 53">
            <a:extLst>
              <a:ext uri="{FF2B5EF4-FFF2-40B4-BE49-F238E27FC236}">
                <a16:creationId xmlns:a16="http://schemas.microsoft.com/office/drawing/2014/main" id="{8476BAFD-0238-2360-9920-88E1A0FC3B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12462" y="3110552"/>
            <a:ext cx="260812" cy="260812"/>
          </a:xfrm>
          <a:prstGeom prst="rect">
            <a:avLst/>
          </a:prstGeom>
        </p:spPr>
      </p:pic>
      <p:pic>
        <p:nvPicPr>
          <p:cNvPr id="40" name="Picture 52">
            <a:extLst>
              <a:ext uri="{FF2B5EF4-FFF2-40B4-BE49-F238E27FC236}">
                <a16:creationId xmlns:a16="http://schemas.microsoft.com/office/drawing/2014/main" id="{6450CEFA-3BE5-33E7-B9D6-EE6775DFBF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59480" y="2932728"/>
            <a:ext cx="260813" cy="260813"/>
          </a:xfrm>
          <a:prstGeom prst="rect">
            <a:avLst/>
          </a:prstGeom>
        </p:spPr>
      </p:pic>
      <p:pic>
        <p:nvPicPr>
          <p:cNvPr id="41" name="Picture 52">
            <a:extLst>
              <a:ext uri="{FF2B5EF4-FFF2-40B4-BE49-F238E27FC236}">
                <a16:creationId xmlns:a16="http://schemas.microsoft.com/office/drawing/2014/main" id="{65D3B519-6EAF-81F3-B23F-7CD4B3CE3E0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86601" y="2313517"/>
            <a:ext cx="221405" cy="221405"/>
          </a:xfrm>
          <a:prstGeom prst="rect">
            <a:avLst/>
          </a:prstGeom>
        </p:spPr>
      </p:pic>
      <p:pic>
        <p:nvPicPr>
          <p:cNvPr id="43" name="Picture 56">
            <a:extLst>
              <a:ext uri="{FF2B5EF4-FFF2-40B4-BE49-F238E27FC236}">
                <a16:creationId xmlns:a16="http://schemas.microsoft.com/office/drawing/2014/main" id="{4DCEFB48-BE35-F317-274A-A23E6BAAB5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32529" y="3063134"/>
            <a:ext cx="230874" cy="230874"/>
          </a:xfrm>
          <a:prstGeom prst="rect">
            <a:avLst/>
          </a:prstGeom>
        </p:spPr>
      </p:pic>
      <p:pic>
        <p:nvPicPr>
          <p:cNvPr id="2" name="Picture 53">
            <a:extLst>
              <a:ext uri="{FF2B5EF4-FFF2-40B4-BE49-F238E27FC236}">
                <a16:creationId xmlns:a16="http://schemas.microsoft.com/office/drawing/2014/main" id="{582078C0-8B60-C8D4-BBB6-4FDF48A362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0048" y="2663178"/>
            <a:ext cx="260812" cy="260812"/>
          </a:xfrm>
          <a:prstGeom prst="rect">
            <a:avLst/>
          </a:prstGeom>
        </p:spPr>
      </p:pic>
      <p:pic>
        <p:nvPicPr>
          <p:cNvPr id="3" name="Picture 53">
            <a:extLst>
              <a:ext uri="{FF2B5EF4-FFF2-40B4-BE49-F238E27FC236}">
                <a16:creationId xmlns:a16="http://schemas.microsoft.com/office/drawing/2014/main" id="{50422BD9-33CD-D33A-C404-5252483C97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6254" y="3832669"/>
            <a:ext cx="260812" cy="260812"/>
          </a:xfrm>
          <a:prstGeom prst="rect">
            <a:avLst/>
          </a:prstGeom>
        </p:spPr>
      </p:pic>
      <p:pic>
        <p:nvPicPr>
          <p:cNvPr id="6" name="Picture 56">
            <a:extLst>
              <a:ext uri="{FF2B5EF4-FFF2-40B4-BE49-F238E27FC236}">
                <a16:creationId xmlns:a16="http://schemas.microsoft.com/office/drawing/2014/main" id="{FEBC0050-532B-C1EE-F72D-A3A42D95D21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4499" y="5713165"/>
            <a:ext cx="230874" cy="230874"/>
          </a:xfrm>
          <a:prstGeom prst="rect">
            <a:avLst/>
          </a:prstGeom>
        </p:spPr>
      </p:pic>
      <p:pic>
        <p:nvPicPr>
          <p:cNvPr id="11" name="Picture 53">
            <a:extLst>
              <a:ext uri="{FF2B5EF4-FFF2-40B4-BE49-F238E27FC236}">
                <a16:creationId xmlns:a16="http://schemas.microsoft.com/office/drawing/2014/main" id="{482A2A21-390C-A9D3-3973-859A90CD22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9758" y="5264647"/>
            <a:ext cx="230874" cy="230874"/>
          </a:xfrm>
          <a:prstGeom prst="rect">
            <a:avLst/>
          </a:prstGeom>
        </p:spPr>
      </p:pic>
      <p:pic>
        <p:nvPicPr>
          <p:cNvPr id="12" name="Picture 56">
            <a:extLst>
              <a:ext uri="{FF2B5EF4-FFF2-40B4-BE49-F238E27FC236}">
                <a16:creationId xmlns:a16="http://schemas.microsoft.com/office/drawing/2014/main" id="{76EDA542-2EF7-92BB-8AC6-4E65640490F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4868" y="5336465"/>
            <a:ext cx="230874" cy="230874"/>
          </a:xfrm>
          <a:prstGeom prst="rect">
            <a:avLst/>
          </a:prstGeom>
        </p:spPr>
      </p:pic>
      <p:pic>
        <p:nvPicPr>
          <p:cNvPr id="15" name="Picture 53">
            <a:extLst>
              <a:ext uri="{FF2B5EF4-FFF2-40B4-BE49-F238E27FC236}">
                <a16:creationId xmlns:a16="http://schemas.microsoft.com/office/drawing/2014/main" id="{8CD8CEB0-E0E8-DF7E-CC2F-00F62C25EA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56660" y="5811801"/>
            <a:ext cx="221405" cy="22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4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D5F9FA9-A241-0F04-963A-C0B2F1A9D326}"/>
              </a:ext>
            </a:extLst>
          </p:cNvPr>
          <p:cNvSpPr/>
          <p:nvPr/>
        </p:nvSpPr>
        <p:spPr>
          <a:xfrm>
            <a:off x="2879363" y="5173597"/>
            <a:ext cx="3385274" cy="495633"/>
          </a:xfrm>
          <a:prstGeom prst="rect">
            <a:avLst/>
          </a:prstGeom>
          <a:solidFill>
            <a:srgbClr val="EC9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pc="487" dirty="0">
                <a:solidFill>
                  <a:schemeClr val="bg1"/>
                </a:solidFill>
                <a:latin typeface="Gill Sans MT" panose="020B0502020104020203" pitchFamily="34" charset="0"/>
              </a:rPr>
              <a:t>WEEKLY 4.21-4.25</a:t>
            </a:r>
            <a:endParaRPr kumimoji="1" lang="zh-CN" altLang="en-US" spc="487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8BEA500-3013-5AD8-672A-C554B8A57CDE}"/>
              </a:ext>
            </a:extLst>
          </p:cNvPr>
          <p:cNvSpPr txBox="1"/>
          <p:nvPr/>
        </p:nvSpPr>
        <p:spPr>
          <a:xfrm>
            <a:off x="1293517" y="5809928"/>
            <a:ext cx="6556966" cy="1013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566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SNACK MENU</a:t>
            </a:r>
          </a:p>
          <a:p>
            <a:pPr algn="ctr"/>
            <a:endParaRPr kumimoji="1" lang="zh-CN" altLang="en-US" sz="3421" b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图片 8" descr="图片包含 游戏机, 灯&#10;&#10;描述已自动生成">
            <a:extLst>
              <a:ext uri="{FF2B5EF4-FFF2-40B4-BE49-F238E27FC236}">
                <a16:creationId xmlns:a16="http://schemas.microsoft.com/office/drawing/2014/main" id="{995D6A67-C09D-CB85-D3A5-FD30F1F72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04" y="5958331"/>
            <a:ext cx="1421795" cy="1005906"/>
          </a:xfrm>
          <a:prstGeom prst="rect">
            <a:avLst/>
          </a:prstGeom>
        </p:spPr>
      </p:pic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993BD3F9-4BDA-8739-E879-34930FBC7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655981"/>
              </p:ext>
            </p:extLst>
          </p:nvPr>
        </p:nvGraphicFramePr>
        <p:xfrm>
          <a:off x="1726899" y="9302232"/>
          <a:ext cx="6612876" cy="101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371">
                  <a:extLst>
                    <a:ext uri="{9D8B030D-6E8A-4147-A177-3AD203B41FA5}">
                      <a16:colId xmlns:a16="http://schemas.microsoft.com/office/drawing/2014/main" val="174340835"/>
                    </a:ext>
                  </a:extLst>
                </a:gridCol>
                <a:gridCol w="1034921">
                  <a:extLst>
                    <a:ext uri="{9D8B030D-6E8A-4147-A177-3AD203B41FA5}">
                      <a16:colId xmlns:a16="http://schemas.microsoft.com/office/drawing/2014/main" val="1912481514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82944239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3021954380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2939339663"/>
                    </a:ext>
                  </a:extLst>
                </a:gridCol>
                <a:gridCol w="1102146">
                  <a:extLst>
                    <a:ext uri="{9D8B030D-6E8A-4147-A177-3AD203B41FA5}">
                      <a16:colId xmlns:a16="http://schemas.microsoft.com/office/drawing/2014/main" val="1857483601"/>
                    </a:ext>
                  </a:extLst>
                </a:gridCol>
              </a:tblGrid>
              <a:tr h="474347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Facts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营养分析</a:t>
                      </a: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713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29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latin typeface="Gill Sans MT" panose="020B0502020104020203" pitchFamily="34" charset="0"/>
                        </a:rPr>
                        <a:t>84</a:t>
                      </a:r>
                      <a:endParaRPr lang="zh-CN" altLang="en-US" sz="1000" b="0" dirty="0"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Fat(g)</a:t>
                      </a:r>
                    </a:p>
                    <a:p>
                      <a:r>
                        <a:rPr lang="en-US" altLang="zh-CN" sz="1000" b="0" dirty="0"/>
                        <a:t>29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/>
                        <a:t>Sodium(mg)</a:t>
                      </a:r>
                    </a:p>
                    <a:p>
                      <a:r>
                        <a:rPr lang="en-US" altLang="zh-CN" sz="1000" b="0" dirty="0"/>
                        <a:t>1032</a:t>
                      </a:r>
                      <a:endParaRPr lang="zh-CN" altLang="en-US" sz="1000" b="0" dirty="0"/>
                    </a:p>
                  </a:txBody>
                  <a:tcPr marL="74292" marR="74292" marT="37146" marB="3714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11716"/>
                  </a:ext>
                </a:extLst>
              </a:tr>
              <a:tr h="543508">
                <a:tc>
                  <a:txBody>
                    <a:bodyPr/>
                    <a:lstStyle/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Nutritional Recommendation</a:t>
                      </a:r>
                    </a:p>
                    <a:p>
                      <a:pPr marL="0" marR="0" lvl="0" indent="0" algn="ctr" defTabSz="106920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GB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摄入营养</a:t>
                      </a:r>
                      <a:r>
                        <a:rPr lang="zh-CN" altLang="en-US" sz="1000" b="0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建议</a:t>
                      </a: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Energy(Kcal)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760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Protein(g)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30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Carbohydrate(g)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95</a:t>
                      </a:r>
                      <a:endParaRPr lang="zh-CN" altLang="en-US" sz="1000" b="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Fat(g)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29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Sodium(mg)</a:t>
                      </a:r>
                    </a:p>
                    <a:p>
                      <a:r>
                        <a:rPr lang="en-US" altLang="zh-CN" sz="1000" b="0" dirty="0">
                          <a:solidFill>
                            <a:schemeClr val="bg1"/>
                          </a:solidFill>
                        </a:rPr>
                        <a:t>1200</a:t>
                      </a:r>
                      <a:endParaRPr lang="zh-CN" alt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L="74292" marR="74292" marT="37146" marB="37146">
                    <a:solidFill>
                      <a:srgbClr val="B7E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7796"/>
                  </a:ext>
                </a:extLst>
              </a:tr>
            </a:tbl>
          </a:graphicData>
        </a:graphic>
      </p:graphicFrame>
      <p:pic>
        <p:nvPicPr>
          <p:cNvPr id="2" name="图片 1" descr="徽标, 公司名称&#10;&#10;描述已自动生成">
            <a:extLst>
              <a:ext uri="{FF2B5EF4-FFF2-40B4-BE49-F238E27FC236}">
                <a16:creationId xmlns:a16="http://schemas.microsoft.com/office/drawing/2014/main" id="{D48DECD7-9998-9979-1A72-7F6367F66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23" y="9559921"/>
            <a:ext cx="1453026" cy="760166"/>
          </a:xfrm>
          <a:prstGeom prst="rect">
            <a:avLst/>
          </a:prstGeom>
        </p:spPr>
      </p:pic>
      <p:graphicFrame>
        <p:nvGraphicFramePr>
          <p:cNvPr id="3" name="表格 10">
            <a:extLst>
              <a:ext uri="{FF2B5EF4-FFF2-40B4-BE49-F238E27FC236}">
                <a16:creationId xmlns:a16="http://schemas.microsoft.com/office/drawing/2014/main" id="{142115BF-E171-2596-8F7A-B87058FBB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389213"/>
              </p:ext>
            </p:extLst>
          </p:nvPr>
        </p:nvGraphicFramePr>
        <p:xfrm>
          <a:off x="292367" y="6471100"/>
          <a:ext cx="8077777" cy="236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630">
                  <a:extLst>
                    <a:ext uri="{9D8B030D-6E8A-4147-A177-3AD203B41FA5}">
                      <a16:colId xmlns:a16="http://schemas.microsoft.com/office/drawing/2014/main" val="2848164324"/>
                    </a:ext>
                  </a:extLst>
                </a:gridCol>
                <a:gridCol w="1201963">
                  <a:extLst>
                    <a:ext uri="{9D8B030D-6E8A-4147-A177-3AD203B41FA5}">
                      <a16:colId xmlns:a16="http://schemas.microsoft.com/office/drawing/2014/main" val="1190644864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2666927847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1484434401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74936430"/>
                    </a:ext>
                  </a:extLst>
                </a:gridCol>
                <a:gridCol w="1346296">
                  <a:extLst>
                    <a:ext uri="{9D8B030D-6E8A-4147-A177-3AD203B41FA5}">
                      <a16:colId xmlns:a16="http://schemas.microsoft.com/office/drawing/2014/main" val="879355389"/>
                    </a:ext>
                  </a:extLst>
                </a:gridCol>
              </a:tblGrid>
              <a:tr h="442058">
                <a:tc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74292" marR="74292" marT="37146" marB="3714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MON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星期一</a:t>
                      </a:r>
                      <a:endParaRPr lang="zh-CN" altLang="en-US" sz="1200" dirty="0">
                        <a:latin typeface="Source Han Sans SC Regular" panose="020B0500000000000000" pitchFamily="34" charset="-128"/>
                        <a:ea typeface="Source Han Sans SC Regular" panose="020B0500000000000000" pitchFamily="34" charset="-128"/>
                      </a:endParaRPr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TUE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二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WED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三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FED40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THU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四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EC90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b="0" dirty="0">
                          <a:latin typeface="Gill Sans MT" panose="020B0502020104020203" pitchFamily="34" charset="0"/>
                        </a:rPr>
                        <a:t>FRI</a:t>
                      </a:r>
                    </a:p>
                    <a:p>
                      <a:pPr algn="ctr"/>
                      <a:r>
                        <a:rPr lang="zh-CN" altLang="en-GB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星期</a:t>
                      </a:r>
                      <a:r>
                        <a:rPr lang="zh-CN" altLang="en-US" sz="1200" dirty="0">
                          <a:latin typeface="Source Han Sans SC Regular" panose="020B0500000000000000" pitchFamily="34" charset="-128"/>
                          <a:ea typeface="Source Han Sans SC Regular" panose="020B0500000000000000" pitchFamily="34" charset="-128"/>
                        </a:rPr>
                        <a:t>五</a:t>
                      </a:r>
                      <a:endParaRPr lang="zh-CN" altLang="en-US" sz="1700" dirty="0"/>
                    </a:p>
                  </a:txBody>
                  <a:tcPr marL="74292" marR="74292" marT="37146" marB="37146">
                    <a:solidFill>
                      <a:srgbClr val="B9E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968375"/>
                  </a:ext>
                </a:extLst>
              </a:tr>
              <a:tr h="699795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MORNING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Shredded bread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手撕面包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Hami Melon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哈密瓜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7" marB="0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Red bean bread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红豆千层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503050405090304" pitchFamily="18" charset="0"/>
                          <a:sym typeface="+mn-ea"/>
                        </a:rPr>
                        <a:t>Cherry Tomato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503050405090304" pitchFamily="18" charset="0"/>
                        </a:rPr>
                        <a:t>圣女果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Egg tart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  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蛋挞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Dragon fruit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火龙果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Soda Biscuit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苏打饼干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Orange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橙子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Chocolate cake</a:t>
                      </a:r>
                      <a:b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</a:b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巧克力蛋糕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Pear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香梨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1354563"/>
                  </a:ext>
                </a:extLst>
              </a:tr>
              <a:tr h="1026581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AFTERNOON</a:t>
                      </a:r>
                    </a:p>
                    <a:p>
                      <a:pPr algn="ctr"/>
                      <a:r>
                        <a:rPr lang="en-GB" altLang="zh-CN" sz="1700" dirty="0">
                          <a:solidFill>
                            <a:schemeClr val="bg1"/>
                          </a:solidFill>
                          <a:latin typeface="Gill Sans MT" panose="020B0502020104020203" pitchFamily="34" charset="0"/>
                        </a:rPr>
                        <a:t>Y2-Y6</a:t>
                      </a:r>
                      <a:endParaRPr lang="zh-CN" altLang="en-US" sz="1700" dirty="0">
                        <a:solidFill>
                          <a:schemeClr val="bg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74292" marR="74292" marT="37146" marB="3714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buClrTx/>
                        <a:buSzTx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</a:rPr>
                        <a:t>Waffles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华夫饼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Apple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苹果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9525" marR="9525" marT="9526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Egg sandwich</a:t>
                      </a:r>
                      <a:b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</a:b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鸡蛋三明治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Watermelon</a:t>
                      </a:r>
                      <a:endParaRPr kumimoji="0" lang="zh-CN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+mn-cs"/>
                          <a:sym typeface="+mn-ea"/>
                        </a:rPr>
                        <a:t>西瓜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defTabSz="914400">
                        <a:defRPr sz="1200">
                          <a:latin typeface="Gill Sans MT"/>
                          <a:ea typeface="Gill Sans MT"/>
                          <a:cs typeface="Gill Sans MT"/>
                          <a:sym typeface="Gill Sans MT"/>
                        </a:defRPr>
                      </a:pPr>
                      <a:r>
                        <a:rPr lang="en-US" altLang="zh-CN" sz="1200" baseline="0">
                          <a:latin typeface="Gill Sans MT" panose="020B0502020104020203" pitchFamily="34" charset="0"/>
                          <a:ea typeface="仿宋" panose="02010609060101010101" pitchFamily="49" charset="-122"/>
                        </a:rPr>
                        <a:t>Stewed cake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炖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蛋糕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Banana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仿宋" panose="02010609060101010101" pitchFamily="49" charset="-122"/>
                          <a:cs typeface="Times New Roman" panose="02020603050405020304" pitchFamily="18" charset="0"/>
                          <a:sym typeface="+mn-ea"/>
                        </a:rPr>
                        <a:t>香蕉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仿宋" panose="02010609060101010101" pitchFamily="49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6277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42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9643</TotalTime>
  <Words>1377</Words>
  <Application>Microsoft Office PowerPoint</Application>
  <PresentationFormat>自定义</PresentationFormat>
  <Paragraphs>477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Source Han Sans SC Regular</vt:lpstr>
      <vt:lpstr>仿宋</vt:lpstr>
      <vt:lpstr>Arial</vt:lpstr>
      <vt:lpstr>Calibri</vt:lpstr>
      <vt:lpstr>Calibri Light</vt:lpstr>
      <vt:lpstr>Cambria</vt:lpstr>
      <vt:lpstr>Euclid Circular A</vt:lpstr>
      <vt:lpstr>Gill Sans MT</vt:lpstr>
      <vt:lpstr>Times New Roman</vt:lpstr>
      <vt:lpstr>Office 2013 - 2022 Theme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Chelsea Li</dc:creator>
  <cp:lastModifiedBy>ZHOU Qian</cp:lastModifiedBy>
  <cp:revision>902</cp:revision>
  <cp:lastPrinted>2025-04-17T00:07:37Z</cp:lastPrinted>
  <dcterms:created xsi:type="dcterms:W3CDTF">2022-10-26T06:42:30Z</dcterms:created>
  <dcterms:modified xsi:type="dcterms:W3CDTF">2025-04-21T03:42:32Z</dcterms:modified>
</cp:coreProperties>
</file>